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85" r:id="rId5"/>
    <p:sldId id="287" r:id="rId6"/>
    <p:sldId id="456" r:id="rId7"/>
    <p:sldId id="483" r:id="rId8"/>
    <p:sldId id="474" r:id="rId9"/>
    <p:sldId id="475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73" r:id="rId19"/>
    <p:sldId id="492" r:id="rId20"/>
    <p:sldId id="502" r:id="rId21"/>
    <p:sldId id="494" r:id="rId22"/>
    <p:sldId id="503" r:id="rId23"/>
    <p:sldId id="31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1C29"/>
    <a:srgbClr val="D32F2F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4" autoAdjust="0"/>
    <p:restoredTop sz="94434" autoAdjust="0"/>
  </p:normalViewPr>
  <p:slideViewPr>
    <p:cSldViewPr snapToGrid="0" showGuides="1">
      <p:cViewPr varScale="1">
        <p:scale>
          <a:sx n="73" d="100"/>
          <a:sy n="73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 smtClean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 smtClean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4014"/>
            <a:ext cx="10972800" cy="7889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11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96038"/>
            <a:ext cx="7416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77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 smtClean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725545" y="3151793"/>
            <a:ext cx="877957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4: FUNCTION</a:t>
            </a:r>
            <a:r>
              <a:rPr lang="en-US" altLang="zh-CN" sz="36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3600" b="1" dirty="0" smtClean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&amp; CURSOR</a:t>
            </a:r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zh-CN" sz="3600" b="1" dirty="0">
              <a:solidFill>
                <a:srgbClr val="D32F2F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5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477829" y="4144120"/>
            <a:ext cx="416937" cy="416934"/>
            <a:chOff x="891974" y="4415843"/>
            <a:chExt cx="450443" cy="450443"/>
          </a:xfrm>
        </p:grpSpPr>
        <p:sp>
          <p:nvSpPr>
            <p:cNvPr id="26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4091500"/>
            <a:ext cx="369879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</a:t>
            </a:r>
          </a:p>
          <a:p>
            <a:pPr marL="342900" indent="-342900"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THS. LÝ THỊ HUYỀN CHÂU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NGÔ QUỐC HUY</a:t>
            </a:r>
          </a:p>
          <a:p>
            <a:pPr marL="342900" indent="-342900">
              <a:buFontTx/>
              <a:buAutoNum type="arabicPeriod"/>
            </a:pP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THS. NGUYỄN THỊ QUYÊN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grpSp>
        <p:nvGrpSpPr>
          <p:cNvPr id="29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477829" y="5558005"/>
            <a:ext cx="416937" cy="416934"/>
            <a:chOff x="891974" y="4415843"/>
            <a:chExt cx="450443" cy="450443"/>
          </a:xfrm>
        </p:grpSpPr>
        <p:sp>
          <p:nvSpPr>
            <p:cNvPr id="30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558263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I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– NĂM HỌC </a:t>
            </a:r>
            <a:r>
              <a:rPr lang="en-US" altLang="zh-CN" b="1" dirty="0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2022-2023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3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477829" y="617013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11"/>
          <p:cNvSpPr/>
          <p:nvPr/>
        </p:nvSpPr>
        <p:spPr>
          <a:xfrm>
            <a:off x="4571391" y="625984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5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45156" y="617013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</a:t>
            </a:r>
            <a:r>
              <a:rPr lang="en-US" altLang="zh-CN" b="1" smtClean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27T-IT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937808" y="1648186"/>
            <a:ext cx="83550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HỆ QUẢN TRỊ CƠ SỞ DỮ LIỆU</a:t>
            </a:r>
            <a:endParaRPr lang="en-US" altLang="zh-CN" sz="4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865124" y="2438902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(Database Management </a:t>
            </a:r>
            <a:r>
              <a:rPr lang="en-US" altLang="zh-CN" sz="2800" b="1" dirty="0" smtClean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System)</a:t>
            </a:r>
            <a:endParaRPr lang="en-US" altLang="zh-CN" sz="2800" b="1" dirty="0">
              <a:solidFill>
                <a:srgbClr val="2C3E50"/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6167214" cy="523220"/>
            <a:chOff x="5574683" y="2282722"/>
            <a:chExt cx="15622221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5564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2.3 HÀM GIÁ TRỊ BẢNG ĐƠN GIẢN (2/2)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7557476" y="1054070"/>
            <a:ext cx="4257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Hàm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nội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tuyến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Inline function)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6123" y="1515735"/>
            <a:ext cx="5725013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/>
              <a:t>Khi</a:t>
            </a:r>
            <a:r>
              <a:rPr lang="en-US" sz="2000" b="1" dirty="0"/>
              <a:t> </a:t>
            </a:r>
            <a:r>
              <a:rPr lang="en-US" sz="2000" b="1" dirty="0" err="1"/>
              <a:t>truyền</a:t>
            </a:r>
            <a:r>
              <a:rPr lang="en-US" sz="2000" b="1" dirty="0"/>
              <a:t> </a:t>
            </a:r>
            <a:r>
              <a:rPr lang="en-US" sz="2000" b="1" dirty="0" err="1"/>
              <a:t>vào</a:t>
            </a:r>
            <a:r>
              <a:rPr lang="en-US" sz="2000" b="1" dirty="0"/>
              <a:t> </a:t>
            </a:r>
            <a:r>
              <a:rPr lang="en-US" sz="2000" b="1" dirty="0" err="1"/>
              <a:t>tên</a:t>
            </a:r>
            <a:r>
              <a:rPr lang="en-US" sz="2000" b="1" dirty="0"/>
              <a:t> </a:t>
            </a:r>
            <a:r>
              <a:rPr lang="en-US" sz="2000" b="1" dirty="0" err="1"/>
              <a:t>khoa</a:t>
            </a:r>
            <a:r>
              <a:rPr lang="en-US" sz="2000" b="1" dirty="0"/>
              <a:t>, </a:t>
            </a:r>
            <a:r>
              <a:rPr lang="en-US" sz="2000" b="1" dirty="0" err="1"/>
              <a:t>hãy</a:t>
            </a:r>
            <a:r>
              <a:rPr lang="en-US" sz="2000" b="1" dirty="0"/>
              <a:t> </a:t>
            </a:r>
            <a:r>
              <a:rPr lang="en-US" sz="2000" b="1" dirty="0" err="1"/>
              <a:t>viết</a:t>
            </a:r>
            <a:r>
              <a:rPr lang="en-US" sz="2000" b="1" dirty="0"/>
              <a:t> </a:t>
            </a:r>
            <a:r>
              <a:rPr lang="en-US" sz="2000" b="1" dirty="0" err="1"/>
              <a:t>hàm</a:t>
            </a:r>
            <a:r>
              <a:rPr lang="en-US" sz="2000" b="1" dirty="0"/>
              <a:t> </a:t>
            </a:r>
            <a:r>
              <a:rPr lang="en-US" sz="2000" b="1" dirty="0" err="1"/>
              <a:t>xuất</a:t>
            </a:r>
            <a:r>
              <a:rPr lang="en-US" sz="2000" b="1" dirty="0"/>
              <a:t> </a:t>
            </a:r>
            <a:r>
              <a:rPr lang="en-US" sz="2000" b="1" dirty="0" err="1"/>
              <a:t>ra</a:t>
            </a:r>
            <a:r>
              <a:rPr lang="en-US" sz="2000" b="1" dirty="0"/>
              <a:t> </a:t>
            </a:r>
            <a:r>
              <a:rPr lang="en-US" sz="2000" b="1" dirty="0" err="1"/>
              <a:t>danh</a:t>
            </a:r>
            <a:r>
              <a:rPr lang="en-US" sz="2000" b="1" dirty="0"/>
              <a:t> </a:t>
            </a:r>
            <a:r>
              <a:rPr lang="en-US" sz="2000" b="1" dirty="0" err="1"/>
              <a:t>sách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viên</a:t>
            </a:r>
            <a:r>
              <a:rPr lang="en-US" sz="2000" b="1" dirty="0"/>
              <a:t> </a:t>
            </a:r>
            <a:r>
              <a:rPr lang="en-US" sz="2000" b="1" dirty="0" err="1"/>
              <a:t>của</a:t>
            </a:r>
            <a:r>
              <a:rPr lang="en-US" sz="2000" b="1" dirty="0"/>
              <a:t> Khoa </a:t>
            </a:r>
            <a:r>
              <a:rPr lang="en-US" sz="2000" b="1" dirty="0" err="1"/>
              <a:t>đó</a:t>
            </a:r>
            <a:r>
              <a:rPr lang="en-US" sz="2000" b="1" dirty="0"/>
              <a:t>?</a:t>
            </a:r>
            <a:endParaRPr lang="en-US" sz="1600" b="1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56123" y="5015466"/>
            <a:ext cx="5725013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Thực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hàm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052718" y="1576747"/>
            <a:ext cx="4534037" cy="1121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Kết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quả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0" y="5560711"/>
            <a:ext cx="6824968" cy="4610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199" y="2024309"/>
            <a:ext cx="2461562" cy="205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25" y="2212700"/>
            <a:ext cx="6556017" cy="27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122860" cy="523220"/>
            <a:chOff x="5574683" y="2282722"/>
            <a:chExt cx="18042980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7984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2.4 HÀM GIÁ TRỊ BẢNG NHIỀU CÂU LỆNH (1/3)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831875" y="1539623"/>
            <a:ext cx="5133702" cy="4911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200" b="1" i="1" dirty="0" err="1"/>
              <a:t>tên_hàm</a:t>
            </a:r>
            <a:r>
              <a:rPr lang="en-US" sz="2200" b="1" i="1" dirty="0"/>
              <a:t>: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tên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hàm</a:t>
            </a:r>
            <a:r>
              <a:rPr lang="en-US" sz="2200" dirty="0"/>
              <a:t> do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</a:t>
            </a:r>
            <a:r>
              <a:rPr lang="en-US" sz="2200" dirty="0" err="1"/>
              <a:t>tự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 smtClean="0"/>
              <a:t>nghĩa</a:t>
            </a:r>
            <a:r>
              <a:rPr lang="en-US" sz="2200" dirty="0" smtClean="0"/>
              <a:t>.</a:t>
            </a:r>
          </a:p>
          <a:p>
            <a:pPr lvl="0" fontAlgn="base"/>
            <a:r>
              <a:rPr lang="en-US" sz="2200" b="1" i="1" dirty="0" err="1" smtClean="0"/>
              <a:t>danh_sách_tham_số</a:t>
            </a:r>
            <a:r>
              <a:rPr lang="en-US" sz="2200" b="1" i="1" dirty="0"/>
              <a:t>:</a:t>
            </a:r>
            <a:r>
              <a:rPr lang="en-US" sz="2200" dirty="0"/>
              <a:t> </a:t>
            </a:r>
            <a:r>
              <a:rPr lang="en-US" sz="2200" dirty="0" err="1"/>
              <a:t>tùy</a:t>
            </a:r>
            <a:r>
              <a:rPr lang="en-US" sz="2200" dirty="0"/>
              <a:t> </a:t>
            </a:r>
            <a:r>
              <a:rPr lang="en-US" sz="2200" dirty="0" err="1"/>
              <a:t>thuộc</a:t>
            </a:r>
            <a:r>
              <a:rPr lang="en-US" sz="2200" dirty="0"/>
              <a:t> </a:t>
            </a:r>
            <a:r>
              <a:rPr lang="en-US" sz="2200" dirty="0" err="1"/>
              <a:t>hàm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tham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truyền</a:t>
            </a:r>
            <a:r>
              <a:rPr lang="en-US" sz="2200" dirty="0"/>
              <a:t> </a:t>
            </a:r>
            <a:r>
              <a:rPr lang="en-US" sz="2200" dirty="0" err="1"/>
              <a:t>vào</a:t>
            </a:r>
            <a:r>
              <a:rPr lang="en-US" sz="2200" dirty="0"/>
              <a:t> hay </a:t>
            </a:r>
            <a:r>
              <a:rPr lang="en-US" sz="2200" dirty="0" err="1"/>
              <a:t>không</a:t>
            </a:r>
            <a:r>
              <a:rPr lang="en-US" sz="2200" dirty="0"/>
              <a:t>, </a:t>
            </a: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tham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 </a:t>
            </a:r>
            <a:r>
              <a:rPr lang="en-US" sz="2200" dirty="0" err="1"/>
              <a:t>bởi</a:t>
            </a:r>
            <a:r>
              <a:rPr lang="en-US" sz="2200" dirty="0"/>
              <a:t> </a:t>
            </a:r>
            <a:r>
              <a:rPr lang="en-US" sz="2200" dirty="0" err="1"/>
              <a:t>dấu</a:t>
            </a:r>
            <a:r>
              <a:rPr lang="en-US" sz="2200" dirty="0"/>
              <a:t> </a:t>
            </a:r>
            <a:r>
              <a:rPr lang="en-US" sz="2200" dirty="0" err="1"/>
              <a:t>phẩy</a:t>
            </a:r>
            <a:r>
              <a:rPr lang="en-US" sz="2200" dirty="0"/>
              <a:t>.</a:t>
            </a:r>
          </a:p>
          <a:p>
            <a:pPr lvl="0" fontAlgn="base"/>
            <a:r>
              <a:rPr lang="en-US" sz="2200" b="1" i="1" dirty="0"/>
              <a:t>@</a:t>
            </a:r>
            <a:r>
              <a:rPr lang="en-US" sz="2200" b="1" i="1" dirty="0" err="1"/>
              <a:t>biến_bảng</a:t>
            </a:r>
            <a:r>
              <a:rPr lang="en-US" sz="2200" b="1" i="1" dirty="0"/>
              <a:t>:</a:t>
            </a:r>
            <a:r>
              <a:rPr lang="en-US" sz="2200" dirty="0"/>
              <a:t> </a:t>
            </a:r>
            <a:r>
              <a:rPr lang="en-US" sz="2200" dirty="0" err="1"/>
              <a:t>tên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 </a:t>
            </a:r>
            <a:r>
              <a:rPr lang="en-US" sz="2200" dirty="0" err="1"/>
              <a:t>chứa</a:t>
            </a:r>
            <a:r>
              <a:rPr lang="en-US" sz="2200" dirty="0"/>
              <a:t> </a:t>
            </a:r>
            <a:r>
              <a:rPr lang="en-US" sz="2200" dirty="0" err="1"/>
              <a:t>kết</a:t>
            </a:r>
            <a:r>
              <a:rPr lang="en-US" sz="2200" dirty="0"/>
              <a:t> </a:t>
            </a:r>
            <a:r>
              <a:rPr lang="en-US" sz="2200" dirty="0" err="1"/>
              <a:t>quả</a:t>
            </a:r>
            <a:r>
              <a:rPr lang="en-US" sz="2200" dirty="0"/>
              <a:t> </a:t>
            </a:r>
            <a:r>
              <a:rPr lang="en-US" sz="2200" dirty="0" err="1"/>
              <a:t>trả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.</a:t>
            </a:r>
          </a:p>
          <a:p>
            <a:pPr lvl="0" fontAlgn="base"/>
            <a:r>
              <a:rPr lang="en-US" sz="2200" b="1" i="1" dirty="0" err="1"/>
              <a:t>định_nghĩa_bảng</a:t>
            </a:r>
            <a:r>
              <a:rPr lang="en-US" sz="2200" b="1" i="1" dirty="0"/>
              <a:t>: </a:t>
            </a:r>
            <a:r>
              <a:rPr lang="en-US" sz="2200" dirty="0" err="1"/>
              <a:t>mô</a:t>
            </a:r>
            <a:r>
              <a:rPr lang="en-US" sz="2200" dirty="0"/>
              <a:t> </a:t>
            </a:r>
            <a:r>
              <a:rPr lang="en-US" sz="2200" dirty="0" err="1"/>
              <a:t>tả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tên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kiểu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cột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bảng</a:t>
            </a:r>
            <a:r>
              <a:rPr lang="en-US" sz="2200" dirty="0"/>
              <a:t> </a:t>
            </a:r>
            <a:r>
              <a:rPr lang="en-US" sz="2200" dirty="0" err="1"/>
              <a:t>trả</a:t>
            </a:r>
            <a:r>
              <a:rPr lang="en-US" sz="2200" dirty="0"/>
              <a:t> </a:t>
            </a:r>
            <a:r>
              <a:rPr lang="en-US" sz="2200" dirty="0" err="1"/>
              <a:t>về</a:t>
            </a:r>
            <a:r>
              <a:rPr lang="en-US" sz="2200" dirty="0"/>
              <a:t>.</a:t>
            </a:r>
          </a:p>
          <a:p>
            <a:pPr lvl="0" fontAlgn="base"/>
            <a:r>
              <a:rPr lang="en-US" sz="2200" b="1" i="1" dirty="0" err="1"/>
              <a:t>các_câu_lệnh_trong_thân_hàm</a:t>
            </a:r>
            <a:r>
              <a:rPr lang="en-US" sz="2200" b="1" i="1" dirty="0"/>
              <a:t>:</a:t>
            </a:r>
            <a:r>
              <a:rPr lang="en-US" sz="2200" dirty="0"/>
              <a:t> </a:t>
            </a:r>
            <a:r>
              <a:rPr lang="en-US" sz="2200" dirty="0" err="1"/>
              <a:t>hàm</a:t>
            </a:r>
            <a:r>
              <a:rPr lang="en-US" sz="2200" dirty="0"/>
              <a:t> </a:t>
            </a:r>
            <a:r>
              <a:rPr lang="en-US" sz="2200" dirty="0" err="1"/>
              <a:t>nội</a:t>
            </a:r>
            <a:r>
              <a:rPr lang="en-US" sz="2200" dirty="0"/>
              <a:t> </a:t>
            </a:r>
            <a:r>
              <a:rPr lang="en-US" sz="2200" dirty="0" err="1"/>
              <a:t>tuyến</a:t>
            </a:r>
            <a:r>
              <a:rPr lang="en-US" sz="2200" dirty="0"/>
              <a:t> </a:t>
            </a:r>
            <a:r>
              <a:rPr lang="en-US" sz="2200" dirty="0" err="1"/>
              <a:t>này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viết</a:t>
            </a:r>
            <a:r>
              <a:rPr lang="en-US" sz="2200" dirty="0"/>
              <a:t> </a:t>
            </a:r>
            <a:r>
              <a:rPr lang="en-US" sz="2200" dirty="0" err="1"/>
              <a:t>nhiều</a:t>
            </a:r>
            <a:r>
              <a:rPr lang="en-US" sz="2200" dirty="0"/>
              <a:t> </a:t>
            </a:r>
            <a:r>
              <a:rPr lang="en-US" sz="2200" dirty="0" err="1"/>
              <a:t>câu</a:t>
            </a:r>
            <a:r>
              <a:rPr lang="en-US" sz="2200" dirty="0"/>
              <a:t> </a:t>
            </a:r>
            <a:r>
              <a:rPr lang="en-US" sz="2200" dirty="0" err="1"/>
              <a:t>lệnh</a:t>
            </a:r>
            <a:r>
              <a:rPr lang="en-US" sz="2200" dirty="0"/>
              <a:t> </a:t>
            </a:r>
            <a:r>
              <a:rPr lang="en-US" sz="2200" dirty="0" err="1"/>
              <a:t>bên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5" y="2508312"/>
            <a:ext cx="6800068" cy="241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122860" cy="523220"/>
            <a:chOff x="5574683" y="2282722"/>
            <a:chExt cx="18042980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7984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2.4 HÀM GIÁ TRỊ BẢNG NHIỀU CÂU LỆNH (2/3)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93422" y="1559574"/>
            <a:ext cx="3671295" cy="3474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,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Khoa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ngược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?</a:t>
            </a:r>
            <a:endParaRPr lang="en-US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635" y="1559574"/>
            <a:ext cx="7348810" cy="51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122860" cy="523220"/>
            <a:chOff x="5574683" y="2282722"/>
            <a:chExt cx="18042980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7984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2.4 HÀM GIÁ TRỊ BẢNG NHIỀU CÂU LỆNH (3/3)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93422" y="1559574"/>
            <a:ext cx="4304704" cy="3474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</a:pP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,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Khoa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ngược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,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khoa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?</a:t>
            </a:r>
            <a:endParaRPr lang="en-US" sz="12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28123" y="1565925"/>
            <a:ext cx="5725013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Thực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hàm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324" y="2089145"/>
            <a:ext cx="6948187" cy="1529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2" y="4912469"/>
            <a:ext cx="4304704" cy="129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93422" y="4481414"/>
            <a:ext cx="3468681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000" b="1" dirty="0" err="1" smtClean="0"/>
              <a:t>Bảng</a:t>
            </a:r>
            <a:r>
              <a:rPr lang="en-US" sz="2000" b="1" dirty="0" smtClean="0"/>
              <a:t> KHOA:</a:t>
            </a:r>
            <a:endParaRPr lang="en-US" sz="2000" b="1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859734" y="4403761"/>
            <a:ext cx="4534037" cy="389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Kết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quả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16" y="4965465"/>
            <a:ext cx="2961870" cy="90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30" y="4965464"/>
            <a:ext cx="3504532" cy="107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30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28974" y="1042705"/>
            <a:ext cx="5034007" cy="523220"/>
            <a:chOff x="5632699" y="2282722"/>
            <a:chExt cx="12751689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2751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2.5 XÓA VÀ THAY ĐỔI FUNCTION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632699" y="2461037"/>
              <a:ext cx="5061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374043" y="1729802"/>
            <a:ext cx="3462289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Ví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dụ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9" y="1811844"/>
            <a:ext cx="4732689" cy="668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9" y="2784244"/>
            <a:ext cx="6290260" cy="14125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731" y="1679390"/>
            <a:ext cx="3844018" cy="531877"/>
          </a:xfrm>
          <a:prstGeom prst="rect">
            <a:avLst/>
          </a:prstGeom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83688" y="4389090"/>
            <a:ext cx="3462289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Ví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dụ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055" y="4389090"/>
            <a:ext cx="8544294" cy="18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8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479431" cy="721592"/>
            <a:chOff x="6096000" y="2068962"/>
            <a:chExt cx="5481861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481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CURSOR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3014106" cy="523220"/>
            <a:chOff x="5574683" y="2282722"/>
            <a:chExt cx="7635042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75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3.1 CURSOR LÀ GÌ?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06071" y="1737889"/>
            <a:ext cx="9923929" cy="3858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fontAlgn="base"/>
            <a:r>
              <a:rPr lang="en-US" b="1" dirty="0" smtClean="0"/>
              <a:t>Cursor (Con </a:t>
            </a:r>
            <a:r>
              <a:rPr lang="en-US" b="1" dirty="0" err="1" smtClean="0"/>
              <a:t>trỏ</a:t>
            </a:r>
            <a:r>
              <a:rPr lang="en-US" b="1" dirty="0" smtClean="0"/>
              <a:t>):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kiểu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kiệu</a:t>
            </a:r>
            <a:r>
              <a:rPr lang="en-US" b="1" dirty="0" smtClean="0"/>
              <a:t> </a:t>
            </a:r>
            <a:r>
              <a:rPr lang="en-US" b="1" dirty="0" err="1" smtClean="0"/>
              <a:t>đặc</a:t>
            </a:r>
            <a:r>
              <a:rPr lang="en-US" b="1" dirty="0" smtClean="0"/>
              <a:t> </a:t>
            </a:r>
            <a:r>
              <a:rPr lang="en-US" b="1" dirty="0" err="1" smtClean="0"/>
              <a:t>biệt</a:t>
            </a:r>
            <a:r>
              <a:rPr lang="en-US" b="1" dirty="0"/>
              <a:t>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duyệt</a:t>
            </a:r>
            <a:r>
              <a:rPr lang="en-US" b="1" dirty="0" smtClean="0"/>
              <a:t> qua </a:t>
            </a:r>
            <a:r>
              <a:rPr lang="en-US" b="1" dirty="0" err="1" smtClean="0"/>
              <a:t>từng</a:t>
            </a:r>
            <a:r>
              <a:rPr lang="en-US" b="1" dirty="0" smtClean="0"/>
              <a:t> </a:t>
            </a:r>
            <a:r>
              <a:rPr lang="en-US" b="1" dirty="0" err="1" smtClean="0"/>
              <a:t>dòng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trả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</a:t>
            </a:r>
            <a:r>
              <a:rPr lang="en-US" b="1" dirty="0" err="1" smtClean="0"/>
              <a:t>từ</a:t>
            </a:r>
            <a:r>
              <a:rPr lang="en-US" b="1" dirty="0" smtClean="0"/>
              <a:t> </a:t>
            </a:r>
            <a:r>
              <a:rPr lang="en-US" b="1" dirty="0" err="1" smtClean="0"/>
              <a:t>câu</a:t>
            </a:r>
            <a:r>
              <a:rPr lang="en-US" b="1" dirty="0" smtClean="0"/>
              <a:t> </a:t>
            </a:r>
            <a:r>
              <a:rPr lang="en-US" b="1" dirty="0" err="1" smtClean="0"/>
              <a:t>truy</a:t>
            </a:r>
            <a:r>
              <a:rPr lang="en-US" b="1" dirty="0" smtClean="0"/>
              <a:t> </a:t>
            </a:r>
            <a:r>
              <a:rPr lang="en-US" b="1" dirty="0" err="1" smtClean="0"/>
              <a:t>vấn</a:t>
            </a:r>
            <a:r>
              <a:rPr lang="en-US" b="1" dirty="0" smtClean="0"/>
              <a:t> SELECT, </a:t>
            </a:r>
            <a:r>
              <a:rPr lang="en-US" b="1" dirty="0" err="1" smtClean="0"/>
              <a:t>giúp</a:t>
            </a:r>
            <a:r>
              <a:rPr lang="en-US" b="1" dirty="0" smtClean="0"/>
              <a:t> </a:t>
            </a:r>
            <a:r>
              <a:rPr lang="en-US" b="1" dirty="0" err="1" smtClean="0"/>
              <a:t>chúng</a:t>
            </a:r>
            <a:r>
              <a:rPr lang="en-US" b="1" dirty="0" smtClean="0"/>
              <a:t> ta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 </a:t>
            </a:r>
            <a:r>
              <a:rPr lang="en-US" b="1" dirty="0" err="1" smtClean="0"/>
              <a:t>có</a:t>
            </a:r>
            <a:r>
              <a:rPr lang="en-US" b="1" dirty="0"/>
              <a:t> </a:t>
            </a:r>
            <a:r>
              <a:rPr lang="en-US" b="1" dirty="0" err="1" smtClean="0"/>
              <a:t>những</a:t>
            </a:r>
            <a:r>
              <a:rPr lang="en-US" b="1" dirty="0" smtClean="0"/>
              <a:t> </a:t>
            </a:r>
            <a:r>
              <a:rPr lang="en-US" b="1" dirty="0" err="1" smtClean="0"/>
              <a:t>xử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</a:t>
            </a:r>
            <a:r>
              <a:rPr lang="en-US" b="1" dirty="0" err="1" smtClean="0"/>
              <a:t>nhau</a:t>
            </a:r>
            <a:r>
              <a:rPr lang="en-US" b="1" dirty="0" smtClean="0"/>
              <a:t> </a:t>
            </a:r>
            <a:r>
              <a:rPr lang="en-US" b="1" dirty="0" err="1" smtClean="0"/>
              <a:t>cho</a:t>
            </a:r>
            <a:r>
              <a:rPr lang="en-US" b="1" dirty="0" smtClean="0"/>
              <a:t> </a:t>
            </a:r>
            <a:r>
              <a:rPr lang="en-US" b="1" dirty="0" err="1" smtClean="0"/>
              <a:t>từng</a:t>
            </a:r>
            <a:r>
              <a:rPr lang="en-US" b="1" dirty="0" smtClean="0"/>
              <a:t> </a:t>
            </a:r>
            <a:r>
              <a:rPr lang="en-US" b="1" dirty="0" err="1" smtClean="0"/>
              <a:t>dòng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cụ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479431" cy="721592"/>
            <a:chOff x="6096000" y="2068962"/>
            <a:chExt cx="5481861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481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CURSOR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4405706" cy="523220"/>
            <a:chOff x="5574683" y="2282722"/>
            <a:chExt cx="11160121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1102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3.2 ĐẶC ĐIỂM CỦA CURSOR: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506071" y="1737889"/>
            <a:ext cx="9923929" cy="3858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fontAlgn="base"/>
            <a:r>
              <a:rPr lang="en-US" b="1" dirty="0" smtClean="0"/>
              <a:t>Cho </a:t>
            </a:r>
            <a:r>
              <a:rPr lang="en-US" b="1" dirty="0" err="1" smtClean="0"/>
              <a:t>phép</a:t>
            </a:r>
            <a:r>
              <a:rPr lang="en-US" b="1" dirty="0" smtClean="0"/>
              <a:t> </a:t>
            </a:r>
            <a:r>
              <a:rPr lang="en-US" b="1" dirty="0" err="1" smtClean="0"/>
              <a:t>thao</a:t>
            </a:r>
            <a:r>
              <a:rPr lang="en-US" b="1" dirty="0" smtClean="0"/>
              <a:t>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trên</a:t>
            </a:r>
            <a:r>
              <a:rPr lang="en-US" b="1" dirty="0" smtClean="0"/>
              <a:t> </a:t>
            </a:r>
            <a:r>
              <a:rPr lang="en-US" b="1" dirty="0" err="1" smtClean="0"/>
              <a:t>từng</a:t>
            </a:r>
            <a:r>
              <a:rPr lang="en-US" b="1" dirty="0" smtClean="0"/>
              <a:t> </a:t>
            </a:r>
            <a:r>
              <a:rPr lang="en-US" b="1" dirty="0" err="1" smtClean="0"/>
              <a:t>dòng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trả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</a:t>
            </a:r>
            <a:r>
              <a:rPr lang="en-US" b="1" dirty="0" err="1" smtClean="0"/>
              <a:t>từ</a:t>
            </a:r>
            <a:r>
              <a:rPr lang="en-US" b="1" dirty="0" smtClean="0"/>
              <a:t> </a:t>
            </a:r>
            <a:r>
              <a:rPr lang="en-US" b="1" dirty="0" err="1" smtClean="0"/>
              <a:t>câu</a:t>
            </a:r>
            <a:r>
              <a:rPr lang="en-US" b="1" dirty="0" smtClean="0"/>
              <a:t> </a:t>
            </a:r>
            <a:r>
              <a:rPr lang="en-US" b="1" dirty="0" err="1" smtClean="0"/>
              <a:t>lệnh</a:t>
            </a:r>
            <a:r>
              <a:rPr lang="en-US" b="1" dirty="0" smtClean="0"/>
              <a:t> SELECT</a:t>
            </a:r>
          </a:p>
          <a:p>
            <a:pPr lvl="0" algn="just" fontAlgn="base"/>
            <a:r>
              <a:rPr lang="en-US" b="1" dirty="0" smtClean="0"/>
              <a:t>Do </a:t>
            </a:r>
            <a:r>
              <a:rPr lang="en-US" b="1" dirty="0" err="1" smtClean="0"/>
              <a:t>phải</a:t>
            </a:r>
            <a:r>
              <a:rPr lang="en-US" b="1" dirty="0" smtClean="0"/>
              <a:t> </a:t>
            </a:r>
            <a:r>
              <a:rPr lang="en-US" b="1" dirty="0" err="1" smtClean="0"/>
              <a:t>duyệt</a:t>
            </a:r>
            <a:r>
              <a:rPr lang="en-US" b="1" dirty="0" smtClean="0"/>
              <a:t> qua </a:t>
            </a:r>
            <a:r>
              <a:rPr lang="en-US" b="1" dirty="0" err="1" smtClean="0"/>
              <a:t>từng</a:t>
            </a:r>
            <a:r>
              <a:rPr lang="en-US" b="1" dirty="0" smtClean="0"/>
              <a:t> </a:t>
            </a:r>
            <a:r>
              <a:rPr lang="en-US" b="1" dirty="0" err="1" smtClean="0"/>
              <a:t>dòng</a:t>
            </a:r>
            <a:r>
              <a:rPr lang="en-US" b="1" dirty="0" smtClean="0"/>
              <a:t>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 </a:t>
            </a:r>
            <a:r>
              <a:rPr lang="en-US" b="1" dirty="0" err="1" smtClean="0"/>
              <a:t>nên</a:t>
            </a:r>
            <a:r>
              <a:rPr lang="en-US" b="1" dirty="0" smtClean="0"/>
              <a:t> </a:t>
            </a:r>
            <a:r>
              <a:rPr lang="en-US" b="1" dirty="0" err="1" smtClean="0"/>
              <a:t>đây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cách</a:t>
            </a:r>
            <a:r>
              <a:rPr lang="en-US" b="1" dirty="0" smtClean="0"/>
              <a:t> </a:t>
            </a:r>
            <a:r>
              <a:rPr lang="en-US" b="1" dirty="0" err="1" smtClean="0"/>
              <a:t>xử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chậm</a:t>
            </a:r>
            <a:r>
              <a:rPr lang="en-US" b="1" dirty="0" smtClean="0"/>
              <a:t> </a:t>
            </a:r>
            <a:r>
              <a:rPr lang="en-US" b="1" dirty="0" err="1" smtClean="0"/>
              <a:t>nhất</a:t>
            </a:r>
            <a:r>
              <a:rPr lang="en-US" b="1" dirty="0" smtClean="0"/>
              <a:t>.</a:t>
            </a:r>
          </a:p>
          <a:p>
            <a:pPr marL="0" lvl="0" indent="0" algn="just" fontAlgn="base">
              <a:buNone/>
            </a:pPr>
            <a:r>
              <a:rPr lang="en-US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479431" cy="721592"/>
            <a:chOff x="6096000" y="2068962"/>
            <a:chExt cx="5481861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481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CURSOR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0" y="840031"/>
            <a:ext cx="3501419" cy="523220"/>
            <a:chOff x="5574683" y="2282722"/>
            <a:chExt cx="8869481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8811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4.1 CÚ PHÁP CURSOR: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0" y="1292643"/>
            <a:ext cx="7396979" cy="3524738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400440" y="4744398"/>
            <a:ext cx="9872017" cy="1604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/>
              <a:t>[INSENSITIVE]: </a:t>
            </a:r>
            <a:r>
              <a:rPr lang="en-US" sz="2000" dirty="0" err="1" smtClean="0"/>
              <a:t>Tạo</a:t>
            </a:r>
            <a:r>
              <a:rPr lang="en-US" sz="2000" dirty="0" smtClean="0"/>
              <a:t> 1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copy </a:t>
            </a:r>
            <a:r>
              <a:rPr lang="en-US" sz="2000" dirty="0" err="1" smtClean="0"/>
              <a:t>tạm</a:t>
            </a:r>
            <a:r>
              <a:rPr lang="en-US" sz="2000" dirty="0" smtClean="0"/>
              <a:t>, </a:t>
            </a:r>
            <a:r>
              <a:rPr lang="en-US" sz="2000" dirty="0" err="1" smtClean="0"/>
              <a:t>thay</a:t>
            </a:r>
            <a:r>
              <a:rPr lang="en-US" sz="2000" dirty="0" smtClean="0"/>
              <a:t> </a:t>
            </a:r>
            <a:r>
              <a:rPr lang="en-US" sz="2000" dirty="0" err="1" smtClean="0"/>
              <a:t>thế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chính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/>
              <a:t>[SCROLL]: </a:t>
            </a:r>
            <a:r>
              <a:rPr lang="en-US" sz="2000" dirty="0" err="1" smtClean="0"/>
              <a:t>Chỉ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đọc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cursor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phép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tới</a:t>
            </a:r>
            <a:r>
              <a:rPr lang="en-US" sz="2000" dirty="0" smtClean="0"/>
              <a:t> </a:t>
            </a:r>
            <a:r>
              <a:rPr lang="en-US" sz="2000" dirty="0" err="1" smtClean="0"/>
              <a:t>lui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 err="1" smtClean="0"/>
              <a:t>Select_statement</a:t>
            </a:r>
            <a:r>
              <a:rPr lang="en-US" sz="2000" b="1" dirty="0" smtClean="0"/>
              <a:t>: </a:t>
            </a:r>
            <a:r>
              <a:rPr lang="en-US" sz="2000" dirty="0" err="1"/>
              <a:t>C</a:t>
            </a:r>
            <a:r>
              <a:rPr lang="en-US" sz="2000" dirty="0" err="1" smtClean="0"/>
              <a:t>âu</a:t>
            </a:r>
            <a:r>
              <a:rPr lang="en-US" sz="2000" dirty="0" smtClean="0"/>
              <a:t> </a:t>
            </a:r>
            <a:r>
              <a:rPr lang="en-US" sz="2000" dirty="0" err="1" smtClean="0"/>
              <a:t>lệnh</a:t>
            </a:r>
            <a:r>
              <a:rPr lang="en-US" sz="2000" dirty="0" smtClean="0"/>
              <a:t> </a:t>
            </a:r>
            <a:r>
              <a:rPr lang="en-US" sz="2000" dirty="0" err="1" smtClean="0"/>
              <a:t>lựa</a:t>
            </a:r>
            <a:r>
              <a:rPr lang="en-US" sz="2000" dirty="0" smtClean="0"/>
              <a:t> </a:t>
            </a:r>
            <a:r>
              <a:rPr lang="en-US" sz="2000" dirty="0" err="1" smtClean="0"/>
              <a:t>chọn</a:t>
            </a:r>
            <a:r>
              <a:rPr lang="en-US" sz="2000" dirty="0" smtClean="0"/>
              <a:t>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cột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bảng</a:t>
            </a:r>
            <a:r>
              <a:rPr lang="en-US" sz="2000" dirty="0" smtClean="0"/>
              <a:t> </a:t>
            </a:r>
            <a:r>
              <a:rPr lang="en-US" sz="2000" dirty="0" err="1" smtClean="0"/>
              <a:t>mà</a:t>
            </a:r>
            <a:r>
              <a:rPr lang="en-US" sz="2000" dirty="0" smtClean="0"/>
              <a:t> ta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đọc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/>
              <a:t>FETCH [NEXT|PRIOR|FIRST|LAST</a:t>
            </a:r>
            <a:r>
              <a:rPr lang="en-US" sz="2000" dirty="0" smtClean="0"/>
              <a:t>]: </a:t>
            </a:r>
            <a:r>
              <a:rPr lang="en-US" sz="2000" dirty="0" err="1" smtClean="0"/>
              <a:t>đọc</a:t>
            </a:r>
            <a:r>
              <a:rPr lang="en-US" sz="2000" dirty="0" smtClean="0"/>
              <a:t> </a:t>
            </a:r>
            <a:r>
              <a:rPr lang="en-US" sz="2000" dirty="0" err="1" smtClean="0"/>
              <a:t>tới</a:t>
            </a:r>
            <a:r>
              <a:rPr lang="en-US" sz="2000" dirty="0" smtClean="0"/>
              <a:t>, </a:t>
            </a:r>
            <a:r>
              <a:rPr lang="en-US" sz="2000" dirty="0" err="1" smtClean="0"/>
              <a:t>lui</a:t>
            </a:r>
            <a:r>
              <a:rPr lang="en-US" sz="2000" dirty="0" smtClean="0"/>
              <a:t>, </a:t>
            </a:r>
            <a:r>
              <a:rPr lang="en-US" sz="2000" dirty="0" err="1" smtClean="0"/>
              <a:t>đầu</a:t>
            </a:r>
            <a:r>
              <a:rPr lang="en-US" sz="2000" dirty="0" smtClean="0"/>
              <a:t>, </a:t>
            </a:r>
            <a:r>
              <a:rPr lang="en-US" sz="2000" dirty="0" err="1" smtClean="0"/>
              <a:t>cuối</a:t>
            </a:r>
            <a:endParaRPr lang="en-US" sz="2000" dirty="0" smtClean="0"/>
          </a:p>
          <a:p>
            <a:pPr lvl="0">
              <a:buFont typeface="Wingdings" panose="05000000000000000000" pitchFamily="2" charset="2"/>
              <a:buChar char="ü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08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479431" cy="721592"/>
            <a:chOff x="6096000" y="2068962"/>
            <a:chExt cx="5481861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481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CURSOR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5737352" cy="523220"/>
            <a:chOff x="5574683" y="2282722"/>
            <a:chExt cx="14533338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44753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4.2 LUỒNG XỬ LÝ CỦA CURSOR: (1/8)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405" y="2144577"/>
            <a:ext cx="5895126" cy="2852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5" y="1901766"/>
            <a:ext cx="5983590" cy="35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136230" cy="721592"/>
            <a:chOff x="6096000" y="2068962"/>
            <a:chExt cx="5061857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4960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CÚ PHÁP CURSOR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1998278" cy="523220"/>
            <a:chOff x="5574683" y="2282722"/>
            <a:chExt cx="5061857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4248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4.3 VÍ DỤ: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349" y="1221019"/>
            <a:ext cx="8687651" cy="5009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9" y="2926080"/>
            <a:ext cx="3363970" cy="14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3500" y="3016513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smtClean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  <a:endParaRPr lang="en-US" altLang="zh-CN" sz="4800" b="1" dirty="0">
              <a:solidFill>
                <a:schemeClr val="accent1"/>
              </a:solidFill>
              <a:latin typeface="Cambria" panose="02040503050406030204" pitchFamily="18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2463" y="2191427"/>
            <a:ext cx="445025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GIỚI </a:t>
            </a:r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THIỆU FUNCTION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02462" y="2894910"/>
            <a:ext cx="39855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CÁC LOẠI FUNCTION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37494" y="2125469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15681" y="2833355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4593868" y="3511656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5502462" y="3573211"/>
            <a:ext cx="622029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GIỚI THIỆU CURSOR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4572053" y="4140468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  <a:endParaRPr lang="en-US" altLang="zh-CN" sz="4000" b="1" i="1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文本框 4"/>
          <p:cNvSpPr txBox="1"/>
          <p:nvPr/>
        </p:nvSpPr>
        <p:spPr>
          <a:xfrm>
            <a:off x="5480649" y="4249127"/>
            <a:ext cx="349082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CÚ PHÁP CURSOR</a:t>
            </a:r>
            <a:endParaRPr lang="en-US" altLang="zh-CN" sz="3200" b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623270"/>
            <a:ext cx="9910866" cy="491172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 smtClean="0"/>
              <a:t>Function </a:t>
            </a:r>
            <a:r>
              <a:rPr lang="en-US" b="1" dirty="0"/>
              <a:t>- User defined </a:t>
            </a:r>
            <a:r>
              <a:rPr lang="en-US" b="1" dirty="0" smtClean="0"/>
              <a:t>function: </a:t>
            </a:r>
            <a:r>
              <a:rPr lang="en-US" b="1" dirty="0" err="1" smtClean="0"/>
              <a:t>Hàm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tự</a:t>
            </a:r>
            <a:r>
              <a:rPr lang="en-US" b="1" dirty="0" smtClean="0"/>
              <a:t> </a:t>
            </a: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r>
              <a:rPr lang="en-US" b="1" dirty="0" smtClean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đối</a:t>
            </a:r>
            <a:r>
              <a:rPr lang="en-US" b="1" dirty="0" smtClean="0"/>
              <a:t> </a:t>
            </a:r>
            <a:r>
              <a:rPr lang="en-US" b="1" dirty="0" err="1" smtClean="0"/>
              <a:t>tượng</a:t>
            </a:r>
            <a:r>
              <a:rPr lang="en-US" b="1" dirty="0" smtClean="0"/>
              <a:t> CSDL </a:t>
            </a:r>
            <a:r>
              <a:rPr lang="en-US" b="1" dirty="0" err="1" smtClean="0"/>
              <a:t>chứa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câu</a:t>
            </a:r>
            <a:r>
              <a:rPr lang="en-US" b="1" dirty="0" smtClean="0"/>
              <a:t> </a:t>
            </a:r>
            <a:r>
              <a:rPr lang="en-US" b="1" dirty="0" err="1" smtClean="0"/>
              <a:t>lệnh</a:t>
            </a:r>
            <a:r>
              <a:rPr lang="en-US" b="1" dirty="0" smtClean="0"/>
              <a:t> SQL,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biên</a:t>
            </a:r>
            <a:r>
              <a:rPr lang="en-US" b="1" dirty="0" smtClean="0"/>
              <a:t> </a:t>
            </a:r>
            <a:r>
              <a:rPr lang="en-US" b="1" dirty="0" err="1" smtClean="0"/>
              <a:t>dịch</a:t>
            </a:r>
            <a:r>
              <a:rPr lang="en-US" b="1" dirty="0" smtClean="0"/>
              <a:t> </a:t>
            </a:r>
            <a:r>
              <a:rPr lang="en-US" b="1" dirty="0" err="1" smtClean="0"/>
              <a:t>sẵn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lưu</a:t>
            </a:r>
            <a:r>
              <a:rPr lang="en-US" b="1" dirty="0" smtClean="0"/>
              <a:t> </a:t>
            </a:r>
            <a:r>
              <a:rPr lang="en-US" b="1" dirty="0" err="1" smtClean="0"/>
              <a:t>trữ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CSDL, </a:t>
            </a:r>
            <a:r>
              <a:rPr lang="en-US" b="1" dirty="0" err="1" smtClean="0"/>
              <a:t>thực</a:t>
            </a:r>
            <a:r>
              <a:rPr lang="en-US" b="1" dirty="0" smtClean="0"/>
              <a:t> </a:t>
            </a:r>
            <a:r>
              <a:rPr lang="en-US" b="1" dirty="0" err="1" smtClean="0"/>
              <a:t>hiện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hành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r>
              <a:rPr lang="en-US" b="1" dirty="0" smtClean="0"/>
              <a:t> </a:t>
            </a:r>
            <a:r>
              <a:rPr lang="en-US" b="1" dirty="0" err="1" smtClean="0"/>
              <a:t>như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</a:t>
            </a:r>
            <a:r>
              <a:rPr lang="en-US" b="1" dirty="0" err="1" smtClean="0"/>
              <a:t>phức</a:t>
            </a:r>
            <a:r>
              <a:rPr lang="en-US" b="1" dirty="0" smtClean="0"/>
              <a:t> </a:t>
            </a:r>
            <a:r>
              <a:rPr lang="en-US" b="1" dirty="0" err="1" smtClean="0"/>
              <a:t>tạp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trả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</a:t>
            </a: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quả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trả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/>
              <a:t>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thể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:</a:t>
            </a:r>
          </a:p>
          <a:p>
            <a:pPr lvl="1" algn="just">
              <a:lnSpc>
                <a:spcPct val="100000"/>
              </a:lnSpc>
            </a:pP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vô</a:t>
            </a:r>
            <a:r>
              <a:rPr lang="en-US" b="1" dirty="0" smtClean="0"/>
              <a:t> </a:t>
            </a:r>
            <a:r>
              <a:rPr lang="en-US" b="1" dirty="0" err="1" smtClean="0"/>
              <a:t>hướng</a:t>
            </a:r>
            <a:endParaRPr lang="en-US" b="1" dirty="0" smtClean="0"/>
          </a:p>
          <a:p>
            <a:pPr lvl="1" algn="just">
              <a:lnSpc>
                <a:spcPct val="100000"/>
              </a:lnSpc>
            </a:pP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bảng</a:t>
            </a:r>
            <a:endParaRPr lang="en-US" b="1" dirty="0" smtClean="0"/>
          </a:p>
          <a:p>
            <a:pPr lvl="1" algn="just">
              <a:lnSpc>
                <a:spcPct val="100000"/>
              </a:lnSpc>
            </a:pPr>
            <a:endParaRPr lang="en-US" dirty="0" smtClean="0"/>
          </a:p>
        </p:txBody>
      </p:sp>
      <p:grpSp>
        <p:nvGrpSpPr>
          <p:cNvPr id="6" name="组合 19"/>
          <p:cNvGrpSpPr/>
          <p:nvPr/>
        </p:nvGrpSpPr>
        <p:grpSpPr>
          <a:xfrm>
            <a:off x="1528974" y="232497"/>
            <a:ext cx="4922181" cy="721592"/>
            <a:chOff x="6096000" y="2068962"/>
            <a:chExt cx="6023692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6023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3359201" cy="523220"/>
            <a:chOff x="5574683" y="2282722"/>
            <a:chExt cx="8509206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84511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  <a:latin typeface="Calibri" panose="020F0502020204030204" pitchFamily="34" charset="0"/>
                </a:rPr>
                <a:t>1</a:t>
              </a:r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.1 FUNCTION LÀ GÌ?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5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922181" cy="721592"/>
            <a:chOff x="6096000" y="2068962"/>
            <a:chExt cx="6023692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6023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7687245" cy="523220"/>
            <a:chOff x="5574683" y="2282722"/>
            <a:chExt cx="19472620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9414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1.2 SO SÁNH FUNCTION VÀ STORED PROCEDURE: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60617"/>
              </p:ext>
            </p:extLst>
          </p:nvPr>
        </p:nvGraphicFramePr>
        <p:xfrm>
          <a:off x="686524" y="1654541"/>
          <a:ext cx="10691224" cy="44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612">
                  <a:extLst>
                    <a:ext uri="{9D8B030D-6E8A-4147-A177-3AD203B41FA5}">
                      <a16:colId xmlns:a16="http://schemas.microsoft.com/office/drawing/2014/main" val="1890264882"/>
                    </a:ext>
                  </a:extLst>
                </a:gridCol>
                <a:gridCol w="5345612">
                  <a:extLst>
                    <a:ext uri="{9D8B030D-6E8A-4147-A177-3AD203B41FA5}">
                      <a16:colId xmlns:a16="http://schemas.microsoft.com/office/drawing/2014/main" val="1440981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PROCREDURE (SP)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736012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smtClean="0"/>
                        <a:t>SP </a:t>
                      </a:r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về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không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một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hoặc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trị</a:t>
                      </a:r>
                      <a:r>
                        <a:rPr lang="en-US" baseline="0" dirty="0" smtClean="0"/>
                        <a:t> (Output)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</a:t>
                      </a:r>
                      <a:r>
                        <a:rPr lang="en-US" dirty="0" err="1" smtClean="0"/>
                        <a:t>chỉ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về</a:t>
                      </a:r>
                      <a:r>
                        <a:rPr lang="en-US" baseline="0" dirty="0" smtClean="0"/>
                        <a:t> 1 </a:t>
                      </a:r>
                      <a:r>
                        <a:rPr lang="en-US" baseline="0" dirty="0" err="1" smtClean="0"/>
                        <a:t>giá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duy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nhất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đơn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hoặc</a:t>
                      </a:r>
                      <a:r>
                        <a:rPr lang="en-US" baseline="0" dirty="0" smtClean="0"/>
                        <a:t> 1 </a:t>
                      </a:r>
                      <a:r>
                        <a:rPr lang="en-US" baseline="0" dirty="0" err="1" smtClean="0"/>
                        <a:t>bảng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giá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trị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621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Transaction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transaction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49241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smtClean="0"/>
                        <a:t>SP </a:t>
                      </a:r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inpu</a:t>
                      </a:r>
                      <a:r>
                        <a:rPr lang="en-US" baseline="0" dirty="0" smtClean="0"/>
                        <a:t>/output </a:t>
                      </a:r>
                      <a:r>
                        <a:rPr lang="en-US" baseline="0" dirty="0" err="1" smtClean="0"/>
                        <a:t>tham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Chỉ</a:t>
                      </a:r>
                      <a:r>
                        <a:rPr lang="en-US" baseline="0" dirty="0" smtClean="0"/>
                        <a:t> input </a:t>
                      </a:r>
                      <a:r>
                        <a:rPr lang="en-US" baseline="0" dirty="0" err="1" smtClean="0"/>
                        <a:t>tham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3472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gọi</a:t>
                      </a:r>
                      <a:r>
                        <a:rPr lang="en-US" baseline="0" dirty="0" smtClean="0"/>
                        <a:t> Function </a:t>
                      </a:r>
                      <a:r>
                        <a:rPr lang="en-US" baseline="0" dirty="0" err="1" smtClean="0"/>
                        <a:t>từ</a:t>
                      </a:r>
                      <a:r>
                        <a:rPr lang="en-US" baseline="0" dirty="0" smtClean="0"/>
                        <a:t> 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gọi</a:t>
                      </a:r>
                      <a:r>
                        <a:rPr lang="en-US" baseline="0" dirty="0" smtClean="0"/>
                        <a:t> SP </a:t>
                      </a:r>
                      <a:r>
                        <a:rPr lang="en-US" baseline="0" dirty="0" err="1" smtClean="0"/>
                        <a:t>từ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979229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SP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lệnh</a:t>
                      </a:r>
                      <a:r>
                        <a:rPr lang="en-US" baseline="0" dirty="0" smtClean="0"/>
                        <a:t> SELECT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Function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câu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lệnh</a:t>
                      </a:r>
                      <a:r>
                        <a:rPr lang="en-US" baseline="0" dirty="0" smtClean="0"/>
                        <a:t> SELECT (WHERE, HAVING)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Function </a:t>
                      </a:r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được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gọi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nhiều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lần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1 </a:t>
                      </a:r>
                      <a:r>
                        <a:rPr lang="en-US" baseline="0" dirty="0" err="1" smtClean="0"/>
                        <a:t>câu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lệnh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296467"/>
                  </a:ext>
                </a:extLst>
              </a:tr>
              <a:tr h="55736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Try…Catch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Không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dùng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Try..Catch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26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623270"/>
            <a:ext cx="9910866" cy="4911725"/>
          </a:xfrm>
        </p:spPr>
        <p:txBody>
          <a:bodyPr/>
          <a:lstStyle/>
          <a:p>
            <a:pPr lvl="0" algn="just" fontAlgn="base"/>
            <a:r>
              <a:rPr lang="en-US" dirty="0" smtClean="0"/>
              <a:t>Function: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input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7030A0"/>
                </a:solidFill>
              </a:rPr>
              <a:t>ISNULL</a:t>
            </a:r>
            <a:r>
              <a:rPr lang="en-US" dirty="0" smtClean="0"/>
              <a:t>(</a:t>
            </a:r>
            <a:r>
              <a:rPr lang="en-US" dirty="0" err="1" smtClean="0"/>
              <a:t>SoLuong</a:t>
            </a:r>
            <a:r>
              <a:rPr lang="en-US" dirty="0" smtClean="0"/>
              <a:t>, 0)), Function </a:t>
            </a:r>
            <a:r>
              <a:rPr lang="en-US" dirty="0" err="1" smtClean="0"/>
              <a:t>chỉ</a:t>
            </a:r>
            <a:r>
              <a:rPr lang="en-US" dirty="0" smtClean="0"/>
              <a:t> Select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input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chứ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CSDL, </a:t>
            </a:r>
            <a:r>
              <a:rPr lang="en-US" dirty="0" err="1"/>
              <a:t>d</a:t>
            </a:r>
            <a:r>
              <a:rPr lang="en-US" dirty="0" err="1" smtClean="0"/>
              <a:t>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.</a:t>
            </a:r>
          </a:p>
          <a:p>
            <a:pPr lvl="0" algn="just" fontAlgn="base"/>
            <a:r>
              <a:rPr lang="en-US" dirty="0" smtClean="0"/>
              <a:t>Stored Procedure: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,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Table, View.</a:t>
            </a:r>
            <a:endParaRPr lang="en-US" dirty="0"/>
          </a:p>
        </p:txBody>
      </p:sp>
      <p:sp>
        <p:nvSpPr>
          <p:cNvPr id="8" name="文本框 21"/>
          <p:cNvSpPr txBox="1"/>
          <p:nvPr/>
        </p:nvSpPr>
        <p:spPr>
          <a:xfrm>
            <a:off x="1528974" y="646312"/>
            <a:ext cx="413623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组合 19"/>
          <p:cNvGrpSpPr/>
          <p:nvPr/>
        </p:nvGrpSpPr>
        <p:grpSpPr>
          <a:xfrm>
            <a:off x="1528974" y="232497"/>
            <a:ext cx="4922181" cy="721592"/>
            <a:chOff x="6096000" y="2068962"/>
            <a:chExt cx="6023692" cy="721592"/>
          </a:xfrm>
        </p:grpSpPr>
        <p:sp>
          <p:nvSpPr>
            <p:cNvPr id="13" name="文本框 20"/>
            <p:cNvSpPr txBox="1"/>
            <p:nvPr/>
          </p:nvSpPr>
          <p:spPr>
            <a:xfrm>
              <a:off x="6096000" y="2068962"/>
              <a:ext cx="6023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GIỚI THIỆU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组合 19"/>
          <p:cNvGrpSpPr/>
          <p:nvPr/>
        </p:nvGrpSpPr>
        <p:grpSpPr>
          <a:xfrm>
            <a:off x="1506071" y="1042705"/>
            <a:ext cx="9510885" cy="523220"/>
            <a:chOff x="5574683" y="2282722"/>
            <a:chExt cx="24092106" cy="523220"/>
          </a:xfrm>
        </p:grpSpPr>
        <p:sp>
          <p:nvSpPr>
            <p:cNvPr id="16" name="文本框 20"/>
            <p:cNvSpPr txBox="1"/>
            <p:nvPr/>
          </p:nvSpPr>
          <p:spPr>
            <a:xfrm>
              <a:off x="5632699" y="2282722"/>
              <a:ext cx="24034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1.3 KHI NÀO THÌ SỬ DỤNG FUNCTION VÀ STORED PROCEDURE: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0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4970861" cy="523220"/>
            <a:chOff x="5574683" y="2282722"/>
            <a:chExt cx="12591712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2533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2.1 DANH SÁCH LOẠI FUNCTION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65061"/>
              </p:ext>
            </p:extLst>
          </p:nvPr>
        </p:nvGraphicFramePr>
        <p:xfrm>
          <a:off x="1506071" y="1832856"/>
          <a:ext cx="9741049" cy="339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608">
                  <a:extLst>
                    <a:ext uri="{9D8B030D-6E8A-4147-A177-3AD203B41FA5}">
                      <a16:colId xmlns:a16="http://schemas.microsoft.com/office/drawing/2014/main" val="3131356720"/>
                    </a:ext>
                  </a:extLst>
                </a:gridCol>
                <a:gridCol w="6401441">
                  <a:extLst>
                    <a:ext uri="{9D8B030D-6E8A-4147-A177-3AD203B41FA5}">
                      <a16:colId xmlns:a16="http://schemas.microsoft.com/office/drawing/2014/main" val="152588968"/>
                    </a:ext>
                  </a:extLst>
                </a:gridCol>
              </a:tblGrid>
              <a:tr h="5576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Kiểu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hàm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Mô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tả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63173"/>
                  </a:ext>
                </a:extLst>
              </a:tr>
              <a:tr h="9460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Hàm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giá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trị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vô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hướng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Trả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về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trị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của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mọi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kiểu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dữ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liệu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41593"/>
                  </a:ext>
                </a:extLst>
              </a:tr>
              <a:tr h="9460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Hàm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giá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trị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bảng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đơn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giản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Trả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về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bảng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sz="2000" baseline="0" dirty="0" err="1" smtClean="0"/>
                        <a:t>là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của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câu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lệnh</a:t>
                      </a:r>
                      <a:r>
                        <a:rPr lang="en-US" sz="2000" baseline="0" dirty="0" smtClean="0"/>
                        <a:t> SELECT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849273"/>
                  </a:ext>
                </a:extLst>
              </a:tr>
              <a:tr h="9460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Hàm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giá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trị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bảng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nhiều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câu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err="1" smtClean="0"/>
                        <a:t>lệnh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Trả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về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bảng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sz="2000" baseline="0" dirty="0" err="1" smtClean="0"/>
                        <a:t>là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của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nhiều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câu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lệnh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57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5336024" cy="523220"/>
            <a:chOff x="5574683" y="2282722"/>
            <a:chExt cx="13516717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34587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2.2 HÀM GIÁ TRỊ VÔ HƯỚNG (1/2)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56" y="2666755"/>
            <a:ext cx="5865223" cy="2020253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521216" y="1390297"/>
            <a:ext cx="5339858" cy="4911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i="1" dirty="0" err="1"/>
              <a:t>tên_hàm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do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 smtClean="0"/>
              <a:t>nghĩa</a:t>
            </a:r>
            <a:r>
              <a:rPr lang="en-US" sz="2400" dirty="0" smtClean="0"/>
              <a:t>.</a:t>
            </a:r>
          </a:p>
          <a:p>
            <a:pPr lvl="0" fontAlgn="base"/>
            <a:r>
              <a:rPr lang="en-US" sz="2400" b="1" i="1" dirty="0" err="1" smtClean="0"/>
              <a:t>danh_sách_tham_số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tùy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hay </a:t>
            </a:r>
            <a:r>
              <a:rPr lang="en-US" sz="2400" dirty="0" err="1"/>
              <a:t>không</a:t>
            </a:r>
            <a:r>
              <a:rPr lang="en-US" sz="2400" dirty="0"/>
              <a:t>,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dấu</a:t>
            </a:r>
            <a:r>
              <a:rPr lang="en-US" sz="2400" dirty="0"/>
              <a:t> </a:t>
            </a:r>
            <a:r>
              <a:rPr lang="en-US" sz="2400" dirty="0" err="1" smtClean="0"/>
              <a:t>phẩy</a:t>
            </a:r>
            <a:r>
              <a:rPr lang="en-US" sz="2400" dirty="0" smtClean="0"/>
              <a:t>.</a:t>
            </a:r>
            <a:endParaRPr lang="en-US" sz="2400" dirty="0"/>
          </a:p>
          <a:p>
            <a:pPr lvl="0" fontAlgn="base"/>
            <a:r>
              <a:rPr lang="en-US" sz="2400" b="1" i="1" dirty="0" err="1"/>
              <a:t>kiểu_trả_về_của_hàm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kiểu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.</a:t>
            </a:r>
          </a:p>
          <a:p>
            <a:pPr lvl="0" fontAlgn="base"/>
            <a:r>
              <a:rPr lang="en-US" sz="2400" b="1" i="1" dirty="0" err="1"/>
              <a:t>các_câu_lệnh_của_hàm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tùy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đáp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. 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540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5336024" cy="523220"/>
            <a:chOff x="5574683" y="2282722"/>
            <a:chExt cx="13516717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34587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2.2 HÀM GIÁ TRỊ VÔ HƯỚNG (2/2)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0" y="2418862"/>
            <a:ext cx="5610225" cy="4334635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56123" y="1515735"/>
            <a:ext cx="5725013" cy="3799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/>
              <a:t>Khi</a:t>
            </a:r>
            <a:r>
              <a:rPr lang="en-US" sz="2000" b="1" dirty="0"/>
              <a:t> </a:t>
            </a:r>
            <a:r>
              <a:rPr lang="en-US" sz="2000" b="1" dirty="0" err="1"/>
              <a:t>truyền</a:t>
            </a:r>
            <a:r>
              <a:rPr lang="en-US" sz="2000" b="1" dirty="0"/>
              <a:t> </a:t>
            </a:r>
            <a:r>
              <a:rPr lang="en-US" sz="2000" b="1" dirty="0" err="1"/>
              <a:t>vào</a:t>
            </a:r>
            <a:r>
              <a:rPr lang="en-US" sz="2000" b="1" dirty="0"/>
              <a:t> </a:t>
            </a:r>
            <a:r>
              <a:rPr lang="en-US" sz="2000" b="1" dirty="0" err="1"/>
              <a:t>một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trị</a:t>
            </a:r>
            <a:r>
              <a:rPr lang="en-US" sz="2000" b="1" dirty="0"/>
              <a:t> </a:t>
            </a:r>
            <a:r>
              <a:rPr lang="en-US" sz="2000" b="1" dirty="0" err="1"/>
              <a:t>kiểu</a:t>
            </a:r>
            <a:r>
              <a:rPr lang="en-US" sz="2000" b="1" dirty="0"/>
              <a:t> </a:t>
            </a:r>
            <a:r>
              <a:rPr lang="en-US" sz="2000" b="1" dirty="0" err="1"/>
              <a:t>ngày</a:t>
            </a:r>
            <a:r>
              <a:rPr lang="en-US" sz="2000" b="1" dirty="0"/>
              <a:t>, </a:t>
            </a:r>
            <a:r>
              <a:rPr lang="en-US" sz="2000" b="1" dirty="0" err="1"/>
              <a:t>hãy</a:t>
            </a:r>
            <a:r>
              <a:rPr lang="en-US" sz="2000" b="1" dirty="0"/>
              <a:t> </a:t>
            </a:r>
            <a:r>
              <a:rPr lang="en-US" sz="2000" b="1" dirty="0" err="1"/>
              <a:t>viết</a:t>
            </a:r>
            <a:r>
              <a:rPr lang="en-US" sz="2000" b="1" dirty="0"/>
              <a:t> </a:t>
            </a:r>
            <a:r>
              <a:rPr lang="en-US" sz="2000" b="1" dirty="0" err="1"/>
              <a:t>hàm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ngày</a:t>
            </a:r>
            <a:r>
              <a:rPr lang="en-US" sz="2000" b="1" dirty="0"/>
              <a:t> </a:t>
            </a:r>
            <a:r>
              <a:rPr lang="en-US" sz="2000" b="1" dirty="0" err="1"/>
              <a:t>trong</a:t>
            </a:r>
            <a:r>
              <a:rPr lang="en-US" sz="2000" b="1" dirty="0"/>
              <a:t> </a:t>
            </a:r>
            <a:r>
              <a:rPr lang="en-US" sz="2000" b="1" dirty="0" err="1"/>
              <a:t>tuần</a:t>
            </a:r>
            <a:r>
              <a:rPr lang="en-US" sz="2000" b="1" dirty="0"/>
              <a:t> (</a:t>
            </a:r>
            <a:r>
              <a:rPr lang="en-US" sz="2000" b="1" dirty="0" err="1"/>
              <a:t>thứ</a:t>
            </a:r>
            <a:r>
              <a:rPr lang="en-US" sz="2000" b="1" dirty="0"/>
              <a:t> </a:t>
            </a:r>
            <a:r>
              <a:rPr lang="en-US" sz="2000" b="1" dirty="0" err="1"/>
              <a:t>trong</a:t>
            </a:r>
            <a:r>
              <a:rPr lang="en-US" sz="2000" b="1" dirty="0"/>
              <a:t> </a:t>
            </a:r>
            <a:r>
              <a:rPr lang="en-US" sz="2000" b="1" dirty="0" err="1"/>
              <a:t>tuần</a:t>
            </a:r>
            <a:r>
              <a:rPr lang="en-US" sz="2000" b="1" dirty="0"/>
              <a:t>) </a:t>
            </a:r>
            <a:r>
              <a:rPr lang="en-US" sz="2000" b="1" dirty="0" err="1"/>
              <a:t>của</a:t>
            </a:r>
            <a:r>
              <a:rPr lang="en-US" sz="2000" b="1" dirty="0"/>
              <a:t> </a:t>
            </a:r>
            <a:r>
              <a:rPr lang="en-US" sz="2000" b="1" dirty="0" err="1"/>
              <a:t>ngày</a:t>
            </a:r>
            <a:r>
              <a:rPr lang="en-US" sz="2000" b="1" dirty="0"/>
              <a:t> </a:t>
            </a:r>
            <a:r>
              <a:rPr lang="en-US" sz="2000" b="1" dirty="0" err="1"/>
              <a:t>đó</a:t>
            </a:r>
            <a:r>
              <a:rPr lang="en-US" sz="2000" b="1" dirty="0"/>
              <a:t>?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665204" y="1515256"/>
            <a:ext cx="5725013" cy="4310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Thực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hàm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772557" y="3390572"/>
            <a:ext cx="5725013" cy="11218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err="1" smtClean="0"/>
              <a:t>Kết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quả</a:t>
            </a:r>
            <a:r>
              <a:rPr lang="en-US" sz="2000" b="1" dirty="0" smtClean="0"/>
              <a:t>: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13" y="3822374"/>
            <a:ext cx="2741516" cy="1077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36" y="2346044"/>
            <a:ext cx="5788095" cy="4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8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9"/>
          <p:cNvGrpSpPr/>
          <p:nvPr/>
        </p:nvGrpSpPr>
        <p:grpSpPr>
          <a:xfrm>
            <a:off x="1528974" y="232497"/>
            <a:ext cx="4548105" cy="721592"/>
            <a:chOff x="6096000" y="2068962"/>
            <a:chExt cx="5565903" cy="721592"/>
          </a:xfrm>
        </p:grpSpPr>
        <p:sp>
          <p:nvSpPr>
            <p:cNvPr id="7" name="文本框 20"/>
            <p:cNvSpPr txBox="1"/>
            <p:nvPr/>
          </p:nvSpPr>
          <p:spPr>
            <a:xfrm>
              <a:off x="6096000" y="2068962"/>
              <a:ext cx="55659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</a:t>
              </a:r>
              <a:r>
                <a:rPr lang="en-US" altLang="zh-CN" sz="3600" b="1" u="sng" dirty="0" smtClean="0">
                  <a:solidFill>
                    <a:srgbClr val="D32F2F"/>
                  </a:solidFill>
                  <a:latin typeface="Calibri" panose="020F0502020204030204" pitchFamily="34" charset="0"/>
                </a:rPr>
                <a:t>. CÁC LOẠI FUNCTION</a:t>
              </a:r>
              <a:endParaRPr lang="vi-V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组合 19"/>
          <p:cNvGrpSpPr/>
          <p:nvPr/>
        </p:nvGrpSpPr>
        <p:grpSpPr>
          <a:xfrm>
            <a:off x="1506071" y="1042705"/>
            <a:ext cx="6167214" cy="523220"/>
            <a:chOff x="5574683" y="2282722"/>
            <a:chExt cx="15622221" cy="523220"/>
          </a:xfrm>
        </p:grpSpPr>
        <p:sp>
          <p:nvSpPr>
            <p:cNvPr id="10" name="文本框 20"/>
            <p:cNvSpPr txBox="1"/>
            <p:nvPr/>
          </p:nvSpPr>
          <p:spPr>
            <a:xfrm>
              <a:off x="5632699" y="2282722"/>
              <a:ext cx="15564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  <a:latin typeface="Calibri" panose="020F0502020204030204" pitchFamily="34" charset="0"/>
                </a:rPr>
                <a:t>2.3 HÀM GIÁ TRỊ BẢNG ĐƠN GIẢN (1/2)</a:t>
              </a:r>
              <a:endParaRPr lang="vi-VN" sz="2800" b="1" dirty="0">
                <a:solidFill>
                  <a:srgbClr val="00B05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文本框 21"/>
            <p:cNvSpPr txBox="1"/>
            <p:nvPr/>
          </p:nvSpPr>
          <p:spPr>
            <a:xfrm>
              <a:off x="5574683" y="2461037"/>
              <a:ext cx="506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06" y="2719114"/>
            <a:ext cx="6518366" cy="1839823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831875" y="1539623"/>
            <a:ext cx="5133702" cy="4911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/>
            <a:r>
              <a:rPr lang="en-US" sz="2400" b="1" i="1" dirty="0" err="1"/>
              <a:t>tên_hàm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do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 smtClean="0"/>
              <a:t>nghĩa</a:t>
            </a:r>
            <a:endParaRPr lang="en-US" sz="2400" dirty="0" smtClean="0"/>
          </a:p>
          <a:p>
            <a:pPr lvl="0" fontAlgn="base"/>
            <a:r>
              <a:rPr lang="en-US" sz="2400" b="1" i="1" dirty="0" err="1" smtClean="0"/>
              <a:t>danh_sách_tham_số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tùy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hay </a:t>
            </a:r>
            <a:r>
              <a:rPr lang="en-US" sz="2400" dirty="0" err="1"/>
              <a:t>không</a:t>
            </a:r>
            <a:r>
              <a:rPr lang="en-US" sz="2400" dirty="0"/>
              <a:t>,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tham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dấu</a:t>
            </a:r>
            <a:r>
              <a:rPr lang="en-US" sz="2400" dirty="0"/>
              <a:t> </a:t>
            </a:r>
            <a:r>
              <a:rPr lang="en-US" sz="2400" dirty="0" err="1"/>
              <a:t>phẩy</a:t>
            </a:r>
            <a:r>
              <a:rPr lang="en-US" sz="2400" dirty="0"/>
              <a:t>.</a:t>
            </a:r>
          </a:p>
          <a:p>
            <a:pPr lvl="0" fontAlgn="base"/>
            <a:r>
              <a:rPr lang="en-US" sz="2400" b="1" i="1" dirty="0" err="1"/>
              <a:t>câu_lệnh_select</a:t>
            </a:r>
            <a:r>
              <a:rPr lang="en-US" sz="2400" b="1" i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kiểu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</a:t>
            </a:r>
            <a:r>
              <a:rPr lang="en-US" sz="2400" dirty="0" smtClean="0"/>
              <a:t>select.</a:t>
            </a:r>
          </a:p>
          <a:p>
            <a:pPr lvl="0" fontAlgn="base"/>
            <a:r>
              <a:rPr lang="en-US" sz="2400" dirty="0" err="1" smtClean="0"/>
              <a:t>Hàm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duy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câu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Select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thân</a:t>
            </a:r>
            <a:r>
              <a:rPr lang="en-US" sz="2400" dirty="0"/>
              <a:t> </a:t>
            </a:r>
            <a:r>
              <a:rPr lang="en-US" sz="2400" dirty="0" err="1"/>
              <a:t>hàm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531350" y="1058009"/>
            <a:ext cx="4257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Hàm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nội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tuyến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Inline function)</a:t>
            </a:r>
            <a:endParaRPr lang="en-US" sz="2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3E23DE-AB27-4D82-8C31-D22132BF5B58}">
  <ds:schemaRefs>
    <ds:schemaRef ds:uri="5b1d5ade-89ff-4f2a-a121-12e764170acd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80cd698-c4b2-49e1-962a-9df8954da891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2807</TotalTime>
  <Words>1193</Words>
  <Application>Microsoft Office PowerPoint</Application>
  <PresentationFormat>Widescreen</PresentationFormat>
  <Paragraphs>121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微软雅黑</vt:lpstr>
      <vt:lpstr>Arial</vt:lpstr>
      <vt:lpstr>Calibri</vt:lpstr>
      <vt:lpstr>Cambria</vt:lpstr>
      <vt:lpstr>等线</vt:lpstr>
      <vt:lpstr>Tahoma</vt:lpstr>
      <vt:lpstr>Times New Roman</vt:lpstr>
      <vt:lpstr>Wingdings</vt:lpstr>
      <vt:lpstr>经典综艺体简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Admin</cp:lastModifiedBy>
  <cp:revision>200</cp:revision>
  <dcterms:created xsi:type="dcterms:W3CDTF">2017-09-22T08:16:39Z</dcterms:created>
  <dcterms:modified xsi:type="dcterms:W3CDTF">2022-09-05T14:08:14Z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